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4150"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45" autoAdjust="0"/>
    <p:restoredTop sz="94636" autoAdjust="0"/>
  </p:normalViewPr>
  <p:slideViewPr>
    <p:cSldViewPr snapToGrid="0">
      <p:cViewPr varScale="1">
        <p:scale>
          <a:sx n="91" d="100"/>
          <a:sy n="91" d="100"/>
        </p:scale>
        <p:origin x="114" y="426"/>
      </p:cViewPr>
      <p:guideLst/>
    </p:cSldViewPr>
  </p:slideViewPr>
  <p:outlineViewPr>
    <p:cViewPr>
      <p:scale>
        <a:sx n="33" d="100"/>
        <a:sy n="33" d="100"/>
      </p:scale>
      <p:origin x="0" y="-206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20705800"/>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94534333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90245058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81859372"/>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6079201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129973091"/>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9989882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89188706"/>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853139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3/13/2019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3192250134"/>
      </p:ext>
    </p:extLst>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3/13/2019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635368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3/13/2019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639919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3/13/2019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09044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3/13/2019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80988764"/>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3/13/2019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015128387"/>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3/13/2019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6106710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8664C608-40B1-4030-A28D-5B74BC98ADCE}" type="datetimeFigureOut">
              <a:rPr lang="en-US" smtClean="0"/>
              <a:t>3/13/2019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20579962"/>
      </p:ext>
    </p:extLst>
  </p:cSld>
  <p:clrMap bg1="lt1" tx1="dk1" bg2="lt2" tx2="dk2" accent1="accent1" accent2="accent2" accent3="accent3" accent4="accent4" accent5="accent5" accent6="accent6" hlink="hlink" folHlink="folHlink"/>
  <p:sldLayoutIdLst>
    <p:sldLayoutId id="2147484151" r:id="rId1"/>
    <p:sldLayoutId id="2147484152" r:id="rId2"/>
    <p:sldLayoutId id="2147484153" r:id="rId3"/>
    <p:sldLayoutId id="2147484154" r:id="rId4"/>
    <p:sldLayoutId id="2147484155" r:id="rId5"/>
    <p:sldLayoutId id="2147484156" r:id="rId6"/>
    <p:sldLayoutId id="2147484157" r:id="rId7"/>
    <p:sldLayoutId id="2147484158" r:id="rId8"/>
    <p:sldLayoutId id="2147484159" r:id="rId9"/>
    <p:sldLayoutId id="2147484160" r:id="rId10"/>
    <p:sldLayoutId id="2147484161" r:id="rId11"/>
    <p:sldLayoutId id="2147484162" r:id="rId12"/>
    <p:sldLayoutId id="2147484163" r:id="rId13"/>
    <p:sldLayoutId id="2147484164" r:id="rId14"/>
    <p:sldLayoutId id="2147484165" r:id="rId15"/>
    <p:sldLayoutId id="2147484166" r:id="rId16"/>
  </p:sldLayoutIdLst>
  <p:hf sldNum="0"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catalog.data.gov/dataset/times-square-entertainment-venues-c8ebb" TargetMode="External"/><Relationship Id="rId2" Type="http://schemas.openxmlformats.org/officeDocument/2006/relationships/hyperlink" Target="https://catalog.data.gov/dataset/tourism-grants-17668"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catalog.data.gov/dataset/times-square-entertainment-venues-c8ebb" TargetMode="External"/><Relationship Id="rId2" Type="http://schemas.openxmlformats.org/officeDocument/2006/relationships/hyperlink" Target="https://catalog.data.gov/dataset/tourism-grants-17668"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en-US" dirty="0" smtClean="0"/>
              <a:t>Coursera </a:t>
            </a:r>
            <a:r>
              <a:rPr lang="en-US" dirty="0"/>
              <a:t>C</a:t>
            </a:r>
            <a:r>
              <a:rPr lang="en-US" dirty="0" smtClean="0"/>
              <a:t>apstone Project</a:t>
            </a:r>
            <a:endParaRPr lang="en-US" dirty="0"/>
          </a:p>
        </p:txBody>
      </p:sp>
      <p:sp>
        <p:nvSpPr>
          <p:cNvPr id="3" name="Subtitle 2"/>
          <p:cNvSpPr>
            <a:spLocks noGrp="1"/>
          </p:cNvSpPr>
          <p:nvPr>
            <p:ph type="subTitle" idx="1"/>
          </p:nvPr>
        </p:nvSpPr>
        <p:spPr/>
        <p:txBody>
          <a:bodyPr>
            <a:normAutofit fontScale="92500" lnSpcReduction="10000"/>
          </a:bodyPr>
          <a:lstStyle/>
          <a:p>
            <a:pPr algn="ctr"/>
            <a:r>
              <a:rPr lang="en-US" dirty="0" smtClean="0"/>
              <a:t>Corsera IBM Data Science </a:t>
            </a:r>
          </a:p>
          <a:p>
            <a:pPr algn="ctr"/>
            <a:r>
              <a:rPr lang="en-US" dirty="0" smtClean="0"/>
              <a:t>Mahya Bollers </a:t>
            </a:r>
          </a:p>
          <a:p>
            <a:pPr algn="ctr"/>
            <a:r>
              <a:rPr lang="en-US" dirty="0" smtClean="0"/>
              <a:t>March 13</a:t>
            </a:r>
            <a:r>
              <a:rPr lang="en-US" baseline="30000" dirty="0" smtClean="0"/>
              <a:t>th</a:t>
            </a:r>
            <a:r>
              <a:rPr lang="en-US" dirty="0" smtClean="0"/>
              <a:t>,2019</a:t>
            </a:r>
            <a:endParaRPr lang="en-US" dirty="0"/>
          </a:p>
        </p:txBody>
      </p:sp>
    </p:spTree>
    <p:extLst>
      <p:ext uri="{BB962C8B-B14F-4D97-AF65-F5344CB8AC3E}">
        <p14:creationId xmlns:p14="http://schemas.microsoft.com/office/powerpoint/2010/main" val="411807253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a:t>put the </a:t>
            </a:r>
            <a:r>
              <a:rPr lang="en-US" sz="2000" dirty="0" err="1"/>
              <a:t>manhattan</a:t>
            </a:r>
            <a:r>
              <a:rPr lang="en-US" sz="2000" dirty="0"/>
              <a:t> </a:t>
            </a:r>
            <a:r>
              <a:rPr lang="en-US" sz="2000" dirty="0" err="1"/>
              <a:t>nighberhood</a:t>
            </a:r>
            <a:r>
              <a:rPr lang="en-US" sz="2000" dirty="0"/>
              <a:t> on map:</a:t>
            </a: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55619" y="1677988"/>
            <a:ext cx="6161399" cy="3881437"/>
          </a:xfrm>
        </p:spPr>
      </p:pic>
    </p:spTree>
    <p:extLst>
      <p:ext uri="{BB962C8B-B14F-4D97-AF65-F5344CB8AC3E}">
        <p14:creationId xmlns:p14="http://schemas.microsoft.com/office/powerpoint/2010/main" val="153827217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Explore Neighborhoods in Manhattan</a:t>
            </a:r>
            <a:endParaRPr lang="en-US" sz="2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2800" y="1270000"/>
            <a:ext cx="8001000" cy="4932393"/>
          </a:xfrm>
        </p:spPr>
      </p:pic>
    </p:spTree>
    <p:extLst>
      <p:ext uri="{BB962C8B-B14F-4D97-AF65-F5344CB8AC3E}">
        <p14:creationId xmlns:p14="http://schemas.microsoft.com/office/powerpoint/2010/main" val="265807089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1800" dirty="0"/>
              <a:t> Analyze Each Neighborhood by the venues:</a:t>
            </a:r>
            <a:r>
              <a:rPr lang="en-US" sz="1800" b="1" dirty="0"/>
              <a:t/>
            </a:r>
            <a:br>
              <a:rPr lang="en-US" sz="1800" b="1" dirty="0"/>
            </a:br>
            <a:r>
              <a:rPr lang="en-US" sz="1800" dirty="0"/>
              <a:t>The table analyzes the 5 top common venues in the Manhattan neighborhood and after that I put it in a new data frame so I can cluster the neighborhood and 10 must common venues</a:t>
            </a:r>
            <a:r>
              <a:rPr lang="en-US" sz="1800" b="1" dirty="0"/>
              <a:t/>
            </a:r>
            <a:br>
              <a:rPr lang="en-US" sz="1800" b="1" dirty="0"/>
            </a:br>
            <a:endParaRPr lang="en-US" sz="1800"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77863" y="2224114"/>
            <a:ext cx="8596312" cy="3754385"/>
          </a:xfrm>
        </p:spPr>
      </p:pic>
    </p:spTree>
    <p:extLst>
      <p:ext uri="{BB962C8B-B14F-4D97-AF65-F5344CB8AC3E}">
        <p14:creationId xmlns:p14="http://schemas.microsoft.com/office/powerpoint/2010/main" val="203228096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000" dirty="0"/>
              <a:t>Performing Map of showing the cluster the neighborhood</a:t>
            </a:r>
            <a:r>
              <a:rPr lang="en-US" sz="2000" b="1" dirty="0"/>
              <a:t/>
            </a:r>
            <a:br>
              <a:rPr lang="en-US" sz="2000" b="1" dirty="0"/>
            </a:br>
            <a:r>
              <a:rPr lang="en-US" sz="2000" dirty="0" smtClean="0"/>
              <a:t>Visualize </a:t>
            </a:r>
            <a:r>
              <a:rPr lang="en-US" sz="2000" dirty="0"/>
              <a:t>the most common venues in Manhattan neighborhood</a:t>
            </a:r>
            <a:r>
              <a:rPr lang="en-US" sz="2000" b="1" dirty="0"/>
              <a:t/>
            </a:r>
            <a:br>
              <a:rPr lang="en-US" sz="2000" b="1" dirty="0"/>
            </a:br>
            <a:endParaRPr lang="en-US" sz="20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26594" y="2160588"/>
            <a:ext cx="6698850" cy="3881437"/>
          </a:xfrm>
        </p:spPr>
      </p:pic>
    </p:spTree>
    <p:extLst>
      <p:ext uri="{BB962C8B-B14F-4D97-AF65-F5344CB8AC3E}">
        <p14:creationId xmlns:p14="http://schemas.microsoft.com/office/powerpoint/2010/main" val="1781646440"/>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3479800"/>
          </a:xfrm>
        </p:spPr>
        <p:txBody>
          <a:bodyPr>
            <a:noAutofit/>
          </a:bodyPr>
          <a:lstStyle/>
          <a:p>
            <a:r>
              <a:rPr lang="en-US" sz="1400" dirty="0" smtClean="0"/>
              <a:t>let's </a:t>
            </a:r>
            <a:r>
              <a:rPr lang="en-US" sz="1400" dirty="0"/>
              <a:t>explore the most major commercial intersection in Manhattan area ,tourist destination in Manhattan:</a:t>
            </a:r>
            <a:br>
              <a:rPr lang="en-US" sz="1400" dirty="0"/>
            </a:br>
            <a:r>
              <a:rPr lang="en-US" sz="1400" dirty="0"/>
              <a:t>Times  square</a:t>
            </a:r>
            <a:br>
              <a:rPr lang="en-US" sz="1400" dirty="0"/>
            </a:br>
            <a:r>
              <a:rPr lang="en-US" sz="1400" dirty="0"/>
              <a:t> Analyzing data to find out a subset of recreational places in time square that This list contains information on tourism grants</a:t>
            </a:r>
            <a:br>
              <a:rPr lang="en-US" sz="1400" dirty="0"/>
            </a:br>
            <a:r>
              <a:rPr lang="en-US" sz="1400" dirty="0"/>
              <a:t>After load the data now it’s time to see what is categories of subset of recreational places and performing them on a pie chart</a:t>
            </a:r>
            <a:r>
              <a:rPr lang="en-US" sz="1400" dirty="0" smtClean="0"/>
              <a:t>.</a:t>
            </a:r>
            <a:br>
              <a:rPr lang="en-US" sz="1400" dirty="0" smtClean="0"/>
            </a:br>
            <a:r>
              <a:rPr lang="en-US" sz="1400" dirty="0"/>
              <a:t>As you can see that Lecture hall= 60% highest  number of places in times square and  Museums/Galleries=13% is the lowest number.</a:t>
            </a:r>
            <a:r>
              <a:rPr lang="en-US" sz="1400" b="1" dirty="0"/>
              <a:t/>
            </a:r>
            <a:br>
              <a:rPr lang="en-US" sz="1400" b="1" dirty="0"/>
            </a:br>
            <a:r>
              <a:rPr lang="en-US" sz="1400" dirty="0"/>
              <a:t>And after that I using Folium map to show the </a:t>
            </a:r>
            <a:r>
              <a:rPr lang="en-US" sz="1400" dirty="0" smtClean="0"/>
              <a:t>locations </a:t>
            </a:r>
            <a:r>
              <a:rPr lang="en-US" sz="1400" dirty="0"/>
              <a:t>of subindustry in times square.</a:t>
            </a:r>
            <a:r>
              <a:rPr lang="en-US" sz="1400" b="1" dirty="0"/>
              <a:t/>
            </a:r>
            <a:br>
              <a:rPr lang="en-US" sz="1400" b="1" dirty="0"/>
            </a:br>
            <a:r>
              <a:rPr lang="en-US" sz="1400" dirty="0" smtClean="0"/>
              <a:t/>
            </a:r>
            <a:br>
              <a:rPr lang="en-US" sz="1400" dirty="0" smtClean="0"/>
            </a:br>
            <a:endParaRPr lang="en-US" sz="1400"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06500" y="3176588"/>
            <a:ext cx="6397816" cy="3313112"/>
          </a:xfrm>
        </p:spPr>
      </p:pic>
    </p:spTree>
    <p:extLst>
      <p:ext uri="{BB962C8B-B14F-4D97-AF65-F5344CB8AC3E}">
        <p14:creationId xmlns:p14="http://schemas.microsoft.com/office/powerpoint/2010/main" val="249868052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1800" dirty="0"/>
              <a:t>Let’s explore the Manhattan Cultural Tourism Grant</a:t>
            </a:r>
            <a:r>
              <a:rPr lang="en-US" sz="1800" b="1" dirty="0"/>
              <a:t/>
            </a:r>
            <a:br>
              <a:rPr lang="en-US" sz="1800" b="1" dirty="0"/>
            </a:br>
            <a:r>
              <a:rPr lang="en-US" sz="1800" dirty="0"/>
              <a:t>After loading data and select the columns that I will  need to analyze, and figure that out what is the most highest amount of Grants that dedicated to tourism project</a:t>
            </a:r>
            <a:r>
              <a:rPr lang="en-US" sz="1800" b="1" dirty="0"/>
              <a:t/>
            </a:r>
            <a:br>
              <a:rPr lang="en-US" sz="1800" b="1" dirty="0"/>
            </a:br>
            <a:endParaRPr lang="en-US" sz="1800" dirty="0"/>
          </a:p>
        </p:txBody>
      </p:sp>
      <p:pic>
        <p:nvPicPr>
          <p:cNvPr id="8" name="Content Placeholder 7"/>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63600" y="1765300"/>
            <a:ext cx="7924800" cy="4419600"/>
          </a:xfrm>
        </p:spPr>
      </p:pic>
    </p:spTree>
    <p:extLst>
      <p:ext uri="{BB962C8B-B14F-4D97-AF65-F5344CB8AC3E}">
        <p14:creationId xmlns:p14="http://schemas.microsoft.com/office/powerpoint/2010/main" val="21955099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400" dirty="0"/>
              <a:t>And using the folium map to find the locations in Manhattan area :</a:t>
            </a:r>
            <a:r>
              <a:rPr lang="en-US" sz="2400" b="1" dirty="0"/>
              <a:t/>
            </a:r>
            <a:br>
              <a:rPr lang="en-US" sz="2400" b="1" dirty="0"/>
            </a:br>
            <a:endParaRPr lang="en-US" sz="2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39800" y="1422400"/>
            <a:ext cx="8334202" cy="4619625"/>
          </a:xfrm>
        </p:spPr>
      </p:pic>
    </p:spTree>
    <p:extLst>
      <p:ext uri="{BB962C8B-B14F-4D97-AF65-F5344CB8AC3E}">
        <p14:creationId xmlns:p14="http://schemas.microsoft.com/office/powerpoint/2010/main" val="429230923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1800" dirty="0"/>
              <a:t>Result:</a:t>
            </a:r>
            <a:r>
              <a:rPr lang="en-US" sz="1800" b="1" dirty="0"/>
              <a:t/>
            </a:r>
            <a:br>
              <a:rPr lang="en-US" sz="1800" b="1" dirty="0"/>
            </a:br>
            <a:r>
              <a:rPr lang="en-US" sz="1800" dirty="0"/>
              <a:t>Now it’s time to see with clustering the most common places in Manhattan and finding the most popular place in times square area that is most visited places for tourism . And also I collected the tourism attractions places that get more grant for growing so we can see where is the best place to open the restaurant.</a:t>
            </a:r>
            <a:r>
              <a:rPr lang="en-US" sz="1800" b="1" dirty="0"/>
              <a:t/>
            </a:r>
            <a:br>
              <a:rPr lang="en-US" sz="1800" b="1" dirty="0"/>
            </a:br>
            <a:endParaRPr lang="en-US" sz="18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65200" y="2160588"/>
            <a:ext cx="8115300" cy="4379912"/>
          </a:xfrm>
        </p:spPr>
      </p:pic>
    </p:spTree>
    <p:extLst>
      <p:ext uri="{BB962C8B-B14F-4D97-AF65-F5344CB8AC3E}">
        <p14:creationId xmlns:p14="http://schemas.microsoft.com/office/powerpoint/2010/main" val="362027752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2400" b="1" dirty="0"/>
              <a:t>After examining, I have chosen two locations that meet the requirements which will assess to make a choice.</a:t>
            </a:r>
            <a:br>
              <a:rPr lang="en-US" sz="2400" b="1" dirty="0"/>
            </a:br>
            <a:r>
              <a:rPr lang="en-US" sz="2400" dirty="0"/>
              <a:t> </a:t>
            </a:r>
            <a:br>
              <a:rPr lang="en-US" sz="2400" dirty="0"/>
            </a:br>
            <a:endParaRPr lang="en-US" sz="2400"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07745" y="1786604"/>
            <a:ext cx="4230445" cy="2362530"/>
          </a:xfrm>
          <a:prstGeom prst="rect">
            <a:avLst/>
          </a:prstGeom>
          <a:ln>
            <a:noFill/>
          </a:ln>
          <a:effectLst>
            <a:reflection blurRad="12700" stA="30000" endPos="30000" dist="5000" dir="5400000" sy="-100000" algn="bl" rotWithShape="0"/>
          </a:effectLst>
          <a:scene3d>
            <a:camera prst="perspectiveContrastingLeftFacing">
              <a:rot lat="300000" lon="19800000" rev="0"/>
            </a:camera>
            <a:lightRig rig="threePt" dir="t">
              <a:rot lat="0" lon="0" rev="2700000"/>
            </a:lightRig>
          </a:scene3d>
          <a:sp3d>
            <a:bevelT w="63500" h="50800"/>
          </a:sp3d>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77790" y="2691606"/>
            <a:ext cx="4747110" cy="2915057"/>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385398849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841102" y="3177645"/>
            <a:ext cx="3987310" cy="923330"/>
          </a:xfrm>
          <a:prstGeom prst="rect">
            <a:avLst/>
          </a:prstGeom>
          <a:noFill/>
        </p:spPr>
        <p:txBody>
          <a:bodyPr wrap="none" lIns="91440" tIns="45720" rIns="91440" bIns="45720">
            <a:spAutoFit/>
          </a:bodyPr>
          <a:lstStyle/>
          <a:p>
            <a:pPr algn="ctr"/>
            <a:r>
              <a:rPr lang="en-US" sz="5400" b="1" dirty="0" smtClean="0">
                <a:ln w="22225">
                  <a:solidFill>
                    <a:schemeClr val="accent2"/>
                  </a:solidFill>
                  <a:prstDash val="solid"/>
                </a:ln>
                <a:solidFill>
                  <a:schemeClr val="accent2">
                    <a:lumMod val="40000"/>
                    <a:lumOff val="60000"/>
                  </a:schemeClr>
                </a:solidFill>
              </a:rPr>
              <a:t>THANK YOU</a:t>
            </a:r>
            <a:endParaRPr lang="en-US" sz="54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5618915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933924" y="126286"/>
            <a:ext cx="10058400" cy="1609344"/>
          </a:xfrm>
        </p:spPr>
        <p:txBody>
          <a:bodyPr/>
          <a:lstStyle/>
          <a:p>
            <a:r>
              <a:rPr lang="en-US" dirty="0" smtClean="0"/>
              <a:t>Report content</a:t>
            </a:r>
            <a:endParaRPr lang="en-US" dirty="0"/>
          </a:p>
        </p:txBody>
      </p:sp>
      <p:sp>
        <p:nvSpPr>
          <p:cNvPr id="3" name="Content Placeholder 2"/>
          <p:cNvSpPr>
            <a:spLocks noGrp="1"/>
          </p:cNvSpPr>
          <p:nvPr>
            <p:ph idx="1"/>
          </p:nvPr>
        </p:nvSpPr>
        <p:spPr>
          <a:xfrm>
            <a:off x="1069848" y="1458097"/>
            <a:ext cx="10058400" cy="4714103"/>
          </a:xfrm>
        </p:spPr>
        <p:txBody>
          <a:bodyPr>
            <a:normAutofit/>
          </a:bodyPr>
          <a:lstStyle/>
          <a:p>
            <a:pPr marL="457200" indent="-457200">
              <a:buFont typeface="+mj-lt"/>
              <a:buAutoNum type="arabicPeriod"/>
            </a:pPr>
            <a:r>
              <a:rPr lang="en-US" b="1" dirty="0" smtClean="0"/>
              <a:t>Introduction</a:t>
            </a:r>
          </a:p>
          <a:p>
            <a:pPr marL="457200" indent="-457200">
              <a:buFont typeface="+mj-lt"/>
              <a:buAutoNum type="arabicPeriod"/>
            </a:pPr>
            <a:r>
              <a:rPr lang="en-US" dirty="0"/>
              <a:t>Problem to be </a:t>
            </a:r>
            <a:r>
              <a:rPr lang="en-US" dirty="0" smtClean="0"/>
              <a:t>resolved: Business problem</a:t>
            </a:r>
          </a:p>
          <a:p>
            <a:pPr marL="457200" indent="-457200">
              <a:buFont typeface="+mj-lt"/>
              <a:buAutoNum type="arabicPeriod"/>
            </a:pPr>
            <a:r>
              <a:rPr lang="en-US" dirty="0" smtClean="0"/>
              <a:t>Data section :Data requirements and sources needed to solve the problem</a:t>
            </a:r>
          </a:p>
          <a:p>
            <a:r>
              <a:rPr lang="en-US" dirty="0"/>
              <a:t>The data acquired form Data.gov website and type of the file that choses is csv file because it is easier to manipulation and reading. Both files uploaded to my </a:t>
            </a:r>
            <a:r>
              <a:rPr lang="en-US" dirty="0" err="1"/>
              <a:t>Github</a:t>
            </a:r>
            <a:r>
              <a:rPr lang="en-US" dirty="0"/>
              <a:t> references. link to the files are:</a:t>
            </a:r>
          </a:p>
          <a:p>
            <a:pPr lvl="0"/>
            <a:r>
              <a:rPr lang="en-US" u="sng" dirty="0">
                <a:hlinkClick r:id="rId2"/>
              </a:rPr>
              <a:t>https://catalog.data.gov/dataset/tourism-grants-17668</a:t>
            </a:r>
            <a:endParaRPr lang="en-US" dirty="0"/>
          </a:p>
          <a:p>
            <a:pPr lvl="0"/>
            <a:r>
              <a:rPr lang="en-US" u="sng" dirty="0">
                <a:hlinkClick r:id="rId3"/>
              </a:rPr>
              <a:t>https://catalog.data.gov/dataset/times-square-entertainment-venues-c8ebb</a:t>
            </a:r>
            <a:endParaRPr lang="en-US" dirty="0"/>
          </a:p>
          <a:p>
            <a:pPr marL="457200" indent="-457200">
              <a:buFont typeface="+mj-lt"/>
              <a:buAutoNum type="arabicPeriod"/>
            </a:pPr>
            <a:endParaRPr lang="en-US" dirty="0" smtClean="0"/>
          </a:p>
          <a:p>
            <a:pPr marL="457200" indent="-457200">
              <a:buFont typeface="+mj-lt"/>
              <a:buAutoNum type="arabicPeriod"/>
            </a:pPr>
            <a:r>
              <a:rPr lang="en-US" dirty="0" smtClean="0"/>
              <a:t>Methodology section</a:t>
            </a:r>
          </a:p>
          <a:p>
            <a:pPr marL="457200" indent="-457200">
              <a:buFont typeface="+mj-lt"/>
              <a:buAutoNum type="arabicPeriod"/>
            </a:pPr>
            <a:r>
              <a:rPr lang="en-US" dirty="0" smtClean="0"/>
              <a:t>Result section</a:t>
            </a:r>
          </a:p>
          <a:p>
            <a:pPr marL="457200" indent="-457200">
              <a:buFont typeface="+mj-lt"/>
              <a:buAutoNum type="arabicPeriod"/>
            </a:pPr>
            <a:endParaRPr lang="en-US" dirty="0"/>
          </a:p>
          <a:p>
            <a:endParaRPr lang="en-US" dirty="0"/>
          </a:p>
        </p:txBody>
      </p:sp>
    </p:spTree>
    <p:extLst>
      <p:ext uri="{BB962C8B-B14F-4D97-AF65-F5344CB8AC3E}">
        <p14:creationId xmlns:p14="http://schemas.microsoft.com/office/powerpoint/2010/main" val="294207189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09326" y="127686"/>
            <a:ext cx="4060782" cy="1905000"/>
          </a:xfrm>
        </p:spPr>
        <p:txBody>
          <a:bodyPr>
            <a:normAutofit/>
          </a:bodyPr>
          <a:lstStyle/>
          <a:p>
            <a:pPr algn="just"/>
            <a:r>
              <a:rPr lang="en-US" b="1" dirty="0"/>
              <a:t>Introduction</a:t>
            </a:r>
            <a:r>
              <a:rPr lang="en-US" dirty="0"/>
              <a:t/>
            </a:r>
            <a:br>
              <a:rPr lang="en-US" dirty="0"/>
            </a:br>
            <a:endParaRPr lang="en-US" dirty="0"/>
          </a:p>
        </p:txBody>
      </p:sp>
      <p:sp>
        <p:nvSpPr>
          <p:cNvPr id="3" name="Content Placeholder 2"/>
          <p:cNvSpPr>
            <a:spLocks noGrp="1"/>
          </p:cNvSpPr>
          <p:nvPr>
            <p:ph idx="1"/>
          </p:nvPr>
        </p:nvSpPr>
        <p:spPr>
          <a:xfrm>
            <a:off x="1141413" y="2032686"/>
            <a:ext cx="10058400" cy="4751173"/>
          </a:xfrm>
        </p:spPr>
        <p:txBody>
          <a:bodyPr>
            <a:normAutofit/>
          </a:bodyPr>
          <a:lstStyle/>
          <a:p>
            <a:r>
              <a:rPr lang="en-US" dirty="0"/>
              <a:t>Manhattan has been described as the cultural, financial, </a:t>
            </a:r>
            <a:r>
              <a:rPr lang="en-US" dirty="0" smtClean="0"/>
              <a:t>media, </a:t>
            </a:r>
            <a:r>
              <a:rPr lang="en-US" dirty="0"/>
              <a:t>and </a:t>
            </a:r>
            <a:r>
              <a:rPr lang="en-US" dirty="0" smtClean="0"/>
              <a:t>entertainment</a:t>
            </a:r>
            <a:r>
              <a:rPr lang="en-US" dirty="0"/>
              <a:t> </a:t>
            </a:r>
            <a:r>
              <a:rPr lang="en-US" dirty="0" smtClean="0"/>
              <a:t>capital </a:t>
            </a:r>
            <a:r>
              <a:rPr lang="en-US" dirty="0"/>
              <a:t>of the world, and the borough hosts the United Nations </a:t>
            </a:r>
            <a:r>
              <a:rPr lang="en-US" dirty="0" smtClean="0"/>
              <a:t>Headquarters</a:t>
            </a:r>
          </a:p>
          <a:p>
            <a:r>
              <a:rPr lang="en-US" dirty="0"/>
              <a:t>Tourism has a variety of economic impacts. Tourists contribute to sales, profits, jobs, tax revenues, and income in an area. The most direct effects occur within the primary tourism sectors -lodging, restaurants, transportation, amusements, and retail trade. Through secondary effects, tourism affects most sectors of the </a:t>
            </a:r>
            <a:r>
              <a:rPr lang="en-US" dirty="0" smtClean="0"/>
              <a:t>economy.</a:t>
            </a:r>
          </a:p>
          <a:p>
            <a:r>
              <a:rPr lang="en-US" b="1" dirty="0"/>
              <a:t>Times </a:t>
            </a:r>
            <a:r>
              <a:rPr lang="en-US" b="1" dirty="0" smtClean="0"/>
              <a:t>Square </a:t>
            </a:r>
            <a:r>
              <a:rPr lang="en-US" dirty="0" smtClean="0"/>
              <a:t>is </a:t>
            </a:r>
            <a:r>
              <a:rPr lang="en-US" dirty="0"/>
              <a:t>a major commercial intersection, tourist destination, entertainment center and neighborhood in the Midtown Manhattan section of New York City</a:t>
            </a:r>
            <a:r>
              <a:rPr lang="en-US" dirty="0" smtClean="0"/>
              <a:t>.</a:t>
            </a:r>
            <a:r>
              <a:rPr lang="en-US" dirty="0"/>
              <a:t> Times Square is sometimes referred to as "The Crossroads of the World.  "The Center of the Universe, the heart of The Great White Way , and the "heart of the world”. One of the world's busiest pedestrian areas, it is also the hub of the </a:t>
            </a:r>
            <a:r>
              <a:rPr lang="en-US" dirty="0" smtClean="0"/>
              <a:t>Broadway</a:t>
            </a:r>
            <a:r>
              <a:rPr lang="en-US" dirty="0"/>
              <a:t> </a:t>
            </a:r>
            <a:r>
              <a:rPr lang="en-US" dirty="0" smtClean="0"/>
              <a:t>Theater District</a:t>
            </a:r>
            <a:r>
              <a:rPr lang="en-US" baseline="30000" dirty="0"/>
              <a:t> </a:t>
            </a:r>
            <a:r>
              <a:rPr lang="en-US" dirty="0" smtClean="0"/>
              <a:t>and </a:t>
            </a:r>
            <a:r>
              <a:rPr lang="en-US" dirty="0"/>
              <a:t>a major center of the world's entertainment </a:t>
            </a:r>
            <a:r>
              <a:rPr lang="en-US" dirty="0" smtClean="0"/>
              <a:t>industry</a:t>
            </a:r>
            <a:endParaRPr lang="en-US" b="1" dirty="0" smtClean="0"/>
          </a:p>
          <a:p>
            <a:endParaRPr lang="en-US" b="1" dirty="0" smtClean="0"/>
          </a:p>
          <a:p>
            <a:pPr marL="0" indent="0">
              <a:buNone/>
            </a:pPr>
            <a:endParaRPr lang="en-US" dirty="0"/>
          </a:p>
          <a:p>
            <a:endParaRPr lang="en-US" dirty="0">
              <a:solidFill>
                <a:schemeClr val="accent3">
                  <a:lumMod val="75000"/>
                </a:schemeClr>
              </a:solidFill>
            </a:endParaRPr>
          </a:p>
        </p:txBody>
      </p:sp>
    </p:spTree>
    <p:extLst>
      <p:ext uri="{BB962C8B-B14F-4D97-AF65-F5344CB8AC3E}">
        <p14:creationId xmlns:p14="http://schemas.microsoft.com/office/powerpoint/2010/main" val="210612750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p:cNvSpPr>
            <a:spLocks noGrp="1"/>
          </p:cNvSpPr>
          <p:nvPr>
            <p:ph idx="1"/>
          </p:nvPr>
        </p:nvSpPr>
        <p:spPr>
          <a:xfrm>
            <a:off x="1069975" y="679450"/>
            <a:ext cx="10058400" cy="5492750"/>
          </a:xfrm>
        </p:spPr>
        <p:txBody>
          <a:bodyPr/>
          <a:lstStyle/>
          <a:p>
            <a:r>
              <a:rPr lang="en-US" b="1" dirty="0"/>
              <a:t>Manhattan Cultural Tourism </a:t>
            </a:r>
            <a:r>
              <a:rPr lang="en-US" b="1" dirty="0" smtClean="0"/>
              <a:t>Grant</a:t>
            </a:r>
          </a:p>
          <a:p>
            <a:pPr marL="0" indent="0">
              <a:buNone/>
            </a:pPr>
            <a:r>
              <a:rPr lang="en-US" dirty="0"/>
              <a:t>Each year, New York City &amp; Company Foundation funds and administers the Manhattan Cultural Tourism Grant – designed to support cultural-tourism marketing and audience-development initiatives that will expand awareness of the various neighborhoods throughout the borough of Manhattan</a:t>
            </a:r>
            <a:r>
              <a:rPr lang="en-US" dirty="0" smtClean="0"/>
              <a:t>.</a:t>
            </a:r>
          </a:p>
          <a:p>
            <a:pPr marL="0" indent="0">
              <a:buNone/>
            </a:pPr>
            <a:endParaRPr lang="en-US" dirty="0"/>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159" y="1991995"/>
            <a:ext cx="5383829" cy="3528564"/>
          </a:xfrm>
          <a:prstGeom prst="roundRect">
            <a:avLst>
              <a:gd name="adj" fmla="val 16667"/>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88773679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42559" y="1229497"/>
            <a:ext cx="9905998" cy="601362"/>
          </a:xfrm>
        </p:spPr>
        <p:txBody>
          <a:bodyPr>
            <a:normAutofit fontScale="90000"/>
          </a:bodyPr>
          <a:lstStyle/>
          <a:p>
            <a:r>
              <a:rPr lang="en-US" b="1" dirty="0">
                <a:effectLst/>
              </a:rPr>
              <a:t>1. Problem to be resolved:</a:t>
            </a:r>
            <a:endParaRPr lang="en-US" b="1" dirty="0"/>
          </a:p>
        </p:txBody>
      </p:sp>
      <p:sp>
        <p:nvSpPr>
          <p:cNvPr id="3" name="Content Placeholder 2"/>
          <p:cNvSpPr>
            <a:spLocks noGrp="1"/>
          </p:cNvSpPr>
          <p:nvPr>
            <p:ph idx="1"/>
          </p:nvPr>
        </p:nvSpPr>
        <p:spPr>
          <a:xfrm>
            <a:off x="520592" y="2291254"/>
            <a:ext cx="9905998" cy="4097615"/>
          </a:xfrm>
        </p:spPr>
        <p:txBody>
          <a:bodyPr/>
          <a:lstStyle/>
          <a:p>
            <a:r>
              <a:rPr lang="en-US" dirty="0">
                <a:effectLst/>
              </a:rPr>
              <a:t>The challenge to resolve is being able to find the location for opening a restaurant that acquirable to profit in Manhattan NYC . Therefore, in order to set a </a:t>
            </a:r>
            <a:r>
              <a:rPr lang="en-US" dirty="0" smtClean="0">
                <a:effectLst/>
              </a:rPr>
              <a:t>basic </a:t>
            </a:r>
            <a:r>
              <a:rPr lang="en-US" dirty="0">
                <a:effectLst/>
              </a:rPr>
              <a:t>for comparison, I want to find a location unit subject to the following conditions</a:t>
            </a:r>
            <a:r>
              <a:rPr lang="en-US" dirty="0" smtClean="0">
                <a:effectLst/>
              </a:rPr>
              <a:t>:</a:t>
            </a:r>
            <a:r>
              <a:rPr lang="en-US" dirty="0">
                <a:effectLst/>
              </a:rPr>
              <a:t> </a:t>
            </a:r>
          </a:p>
          <a:p>
            <a:pPr lvl="0"/>
            <a:r>
              <a:rPr lang="en-US" dirty="0">
                <a:effectLst/>
              </a:rPr>
              <a:t>Location close to Times square that has most visited tourist attractions.</a:t>
            </a:r>
          </a:p>
          <a:p>
            <a:r>
              <a:rPr lang="en-US" dirty="0">
                <a:effectLst/>
              </a:rPr>
              <a:t>Area that close to the recreational places that tourism grant </a:t>
            </a:r>
            <a:r>
              <a:rPr lang="en-US" dirty="0" smtClean="0">
                <a:effectLst/>
              </a:rPr>
              <a:t>facilities.</a:t>
            </a:r>
            <a:endParaRPr lang="en-US" dirty="0"/>
          </a:p>
        </p:txBody>
      </p:sp>
    </p:spTree>
    <p:extLst>
      <p:ext uri="{BB962C8B-B14F-4D97-AF65-F5344CB8AC3E}">
        <p14:creationId xmlns:p14="http://schemas.microsoft.com/office/powerpoint/2010/main" val="416497421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effectLst/>
              </a:rPr>
              <a:t>2 .How the data will be used to solve the problem. </a:t>
            </a:r>
            <a:br>
              <a:rPr lang="en-US" b="1" dirty="0">
                <a:effectLst/>
              </a:rPr>
            </a:br>
            <a:endParaRPr lang="en-US" dirty="0"/>
          </a:p>
        </p:txBody>
      </p:sp>
      <p:sp>
        <p:nvSpPr>
          <p:cNvPr id="3" name="Content Placeholder 2"/>
          <p:cNvSpPr>
            <a:spLocks noGrp="1"/>
          </p:cNvSpPr>
          <p:nvPr>
            <p:ph idx="1"/>
          </p:nvPr>
        </p:nvSpPr>
        <p:spPr>
          <a:xfrm>
            <a:off x="332116" y="2078420"/>
            <a:ext cx="9905998" cy="3326028"/>
          </a:xfrm>
        </p:spPr>
        <p:txBody>
          <a:bodyPr>
            <a:normAutofit/>
          </a:bodyPr>
          <a:lstStyle/>
          <a:p>
            <a:r>
              <a:rPr lang="en-US" dirty="0">
                <a:effectLst/>
              </a:rPr>
              <a:t>The data will be used as follows:	</a:t>
            </a:r>
          </a:p>
          <a:p>
            <a:r>
              <a:rPr lang="en-US" dirty="0">
                <a:effectLst/>
              </a:rPr>
              <a:t> Use Foursquare and </a:t>
            </a:r>
            <a:r>
              <a:rPr lang="en-US" dirty="0" err="1">
                <a:effectLst/>
              </a:rPr>
              <a:t>geopy</a:t>
            </a:r>
            <a:r>
              <a:rPr lang="en-US" dirty="0">
                <a:effectLst/>
              </a:rPr>
              <a:t> data to map top 10 venues for all Manhattan neighborhoods and clustered in groups (as per Course LAB) Use foursquare and </a:t>
            </a:r>
            <a:r>
              <a:rPr lang="en-US" dirty="0" err="1">
                <a:effectLst/>
              </a:rPr>
              <a:t>geopy</a:t>
            </a:r>
            <a:r>
              <a:rPr lang="en-US" dirty="0">
                <a:effectLst/>
              </a:rPr>
              <a:t> data to map the location of Times Square Entertainment Venues , separately and on top of the above clustered map in order to be able to identify the venues and amenities near each areas, with explore Using Foursquare. create a map that depicts the Tourism Grants organization near by Times square in Manhattan area . I will be able to quickly point to the popups to know the relative. Addresses and locations will be converted to geodata( </a:t>
            </a:r>
            <a:r>
              <a:rPr lang="en-US" dirty="0" err="1">
                <a:effectLst/>
              </a:rPr>
              <a:t>lat</a:t>
            </a:r>
            <a:r>
              <a:rPr lang="en-US" dirty="0">
                <a:effectLst/>
              </a:rPr>
              <a:t>, long) using </a:t>
            </a:r>
            <a:r>
              <a:rPr lang="en-US" dirty="0" err="1">
                <a:effectLst/>
              </a:rPr>
              <a:t>Geopy</a:t>
            </a:r>
            <a:r>
              <a:rPr lang="en-US" dirty="0">
                <a:effectLst/>
              </a:rPr>
              <a:t>-distance and </a:t>
            </a:r>
            <a:r>
              <a:rPr lang="en-US" dirty="0" err="1">
                <a:effectLst/>
              </a:rPr>
              <a:t>Nominatim</a:t>
            </a:r>
            <a:r>
              <a:rPr lang="en-US" dirty="0">
                <a:effectLst/>
              </a:rPr>
              <a:t>. </a:t>
            </a:r>
          </a:p>
          <a:p>
            <a:endParaRPr lang="en-US" dirty="0"/>
          </a:p>
        </p:txBody>
      </p:sp>
    </p:spTree>
    <p:extLst>
      <p:ext uri="{BB962C8B-B14F-4D97-AF65-F5344CB8AC3E}">
        <p14:creationId xmlns:p14="http://schemas.microsoft.com/office/powerpoint/2010/main" val="378592616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effectLst/>
              </a:rPr>
              <a:t>3. Data</a:t>
            </a:r>
            <a:br>
              <a:rPr lang="en-US" dirty="0">
                <a:effectLst/>
              </a:rPr>
            </a:br>
            <a:endParaRPr lang="en-US" dirty="0"/>
          </a:p>
        </p:txBody>
      </p:sp>
      <p:sp>
        <p:nvSpPr>
          <p:cNvPr id="3" name="Content Placeholder 2"/>
          <p:cNvSpPr>
            <a:spLocks noGrp="1"/>
          </p:cNvSpPr>
          <p:nvPr>
            <p:ph idx="1"/>
          </p:nvPr>
        </p:nvSpPr>
        <p:spPr/>
        <p:txBody>
          <a:bodyPr/>
          <a:lstStyle/>
          <a:p>
            <a:r>
              <a:rPr lang="en-US" dirty="0">
                <a:effectLst/>
              </a:rPr>
              <a:t>The data acquired form Data.gov website and type of the file that choses is csv file because it is easier to manipulation and reading. Both files uploaded to my </a:t>
            </a:r>
            <a:r>
              <a:rPr lang="en-US" dirty="0" err="1">
                <a:effectLst/>
              </a:rPr>
              <a:t>Github</a:t>
            </a:r>
            <a:r>
              <a:rPr lang="en-US" dirty="0">
                <a:effectLst/>
              </a:rPr>
              <a:t> references. link to the files are:</a:t>
            </a:r>
          </a:p>
          <a:p>
            <a:pPr lvl="0"/>
            <a:r>
              <a:rPr lang="en-US" u="sng" dirty="0">
                <a:effectLst/>
                <a:hlinkClick r:id="rId2"/>
              </a:rPr>
              <a:t>https://catalog.data.gov/dataset/tourism-grants-17668</a:t>
            </a:r>
            <a:endParaRPr lang="en-US" dirty="0">
              <a:effectLst/>
            </a:endParaRPr>
          </a:p>
          <a:p>
            <a:pPr lvl="0"/>
            <a:r>
              <a:rPr lang="en-US" u="sng" dirty="0">
                <a:effectLst/>
                <a:hlinkClick r:id="rId3"/>
              </a:rPr>
              <a:t>https://catalog.data.gov/dataset/times-square-entertainment-venues-c8ebb</a:t>
            </a:r>
            <a:endParaRPr lang="en-US" dirty="0">
              <a:effectLst/>
            </a:endParaRPr>
          </a:p>
          <a:p>
            <a:endParaRPr lang="en-US" dirty="0"/>
          </a:p>
        </p:txBody>
      </p:sp>
    </p:spTree>
    <p:extLst>
      <p:ext uri="{BB962C8B-B14F-4D97-AF65-F5344CB8AC3E}">
        <p14:creationId xmlns:p14="http://schemas.microsoft.com/office/powerpoint/2010/main" val="291694697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9905998" cy="551935"/>
          </a:xfrm>
        </p:spPr>
        <p:txBody>
          <a:bodyPr>
            <a:normAutofit fontScale="90000"/>
          </a:bodyPr>
          <a:lstStyle/>
          <a:p>
            <a:r>
              <a:rPr lang="en-US" dirty="0">
                <a:effectLst/>
              </a:rPr>
              <a:t>3. Methodology section:</a:t>
            </a:r>
          </a:p>
        </p:txBody>
      </p:sp>
      <p:sp>
        <p:nvSpPr>
          <p:cNvPr id="3" name="Content Placeholder 2"/>
          <p:cNvSpPr>
            <a:spLocks noGrp="1"/>
          </p:cNvSpPr>
          <p:nvPr>
            <p:ph idx="1"/>
          </p:nvPr>
        </p:nvSpPr>
        <p:spPr>
          <a:xfrm>
            <a:off x="881921" y="1495168"/>
            <a:ext cx="9905998" cy="5128054"/>
          </a:xfrm>
        </p:spPr>
        <p:txBody>
          <a:bodyPr>
            <a:normAutofit lnSpcReduction="10000"/>
          </a:bodyPr>
          <a:lstStyle/>
          <a:p>
            <a:endParaRPr lang="en-US" dirty="0" smtClean="0">
              <a:effectLst/>
            </a:endParaRPr>
          </a:p>
          <a:p>
            <a:pPr marL="0" indent="0">
              <a:buNone/>
            </a:pPr>
            <a:r>
              <a:rPr lang="en-US" dirty="0" smtClean="0">
                <a:effectLst/>
              </a:rPr>
              <a:t>This </a:t>
            </a:r>
            <a:r>
              <a:rPr lang="en-US" dirty="0">
                <a:effectLst/>
              </a:rPr>
              <a:t>section represents the main component of the report where the data is gathered, prepared for analysis. The tools described are used here and the Notebook cells indicates the execution of steps.</a:t>
            </a:r>
          </a:p>
          <a:p>
            <a:pPr marL="0" indent="0">
              <a:buNone/>
            </a:pPr>
            <a:r>
              <a:rPr lang="en-US" dirty="0">
                <a:effectLst/>
              </a:rPr>
              <a:t>The analysis and the strategy:	</a:t>
            </a:r>
          </a:p>
          <a:p>
            <a:pPr marL="0" indent="0">
              <a:buNone/>
            </a:pPr>
            <a:r>
              <a:rPr lang="en-US" dirty="0">
                <a:effectLst/>
              </a:rPr>
              <a:t>The strategy is based on mapping the above described data in section 2.0, in order to facilitate the choice of at least two candidate places for opening the restaurant. The choice is made based on the demands imposed </a:t>
            </a:r>
            <a:r>
              <a:rPr lang="en-US" dirty="0" smtClean="0">
                <a:effectLst/>
              </a:rPr>
              <a:t>:location </a:t>
            </a:r>
            <a:r>
              <a:rPr lang="en-US" dirty="0">
                <a:effectLst/>
              </a:rPr>
              <a:t>near a Times square, New York. This visual approach and maps with popups labels allow quick identification of location, feature to making the selection very easy. </a:t>
            </a:r>
          </a:p>
          <a:p>
            <a:pPr marL="0" indent="0">
              <a:buNone/>
            </a:pPr>
            <a:r>
              <a:rPr lang="en-US" dirty="0">
                <a:effectLst/>
              </a:rPr>
              <a:t>The processing of these DATA and its mapping will allow to answer the key questions to make a decision</a:t>
            </a:r>
            <a:r>
              <a:rPr lang="en-US" dirty="0" smtClean="0">
                <a:effectLst/>
              </a:rPr>
              <a:t>:</a:t>
            </a:r>
            <a:endParaRPr lang="en-US" dirty="0">
              <a:effectLst/>
            </a:endParaRPr>
          </a:p>
          <a:p>
            <a:pPr lvl="0"/>
            <a:r>
              <a:rPr lang="en-US" dirty="0">
                <a:effectLst/>
              </a:rPr>
              <a:t>What are the top 5 common venues in Manhattan?</a:t>
            </a:r>
          </a:p>
          <a:p>
            <a:pPr lvl="0"/>
            <a:r>
              <a:rPr lang="en-US" dirty="0">
                <a:effectLst/>
              </a:rPr>
              <a:t>How venues distribute among Manhattan neighborhoods and around Times square?</a:t>
            </a:r>
          </a:p>
          <a:p>
            <a:pPr lvl="0"/>
            <a:r>
              <a:rPr lang="en-US" dirty="0">
                <a:effectLst/>
              </a:rPr>
              <a:t>How much is the Amount Request for allocation of tourism facilities? </a:t>
            </a:r>
          </a:p>
          <a:p>
            <a:pPr lvl="0"/>
            <a:r>
              <a:rPr lang="en-US" dirty="0">
                <a:effectLst/>
              </a:rPr>
              <a:t>Where is the location of the organization?</a:t>
            </a:r>
          </a:p>
          <a:p>
            <a:pPr marL="0" indent="0">
              <a:buNone/>
            </a:pPr>
            <a:endParaRPr lang="en-US" dirty="0">
              <a:effectLst/>
            </a:endParaRPr>
          </a:p>
          <a:p>
            <a:endParaRPr lang="en-US" dirty="0"/>
          </a:p>
        </p:txBody>
      </p:sp>
    </p:spTree>
    <p:extLst>
      <p:ext uri="{BB962C8B-B14F-4D97-AF65-F5344CB8AC3E}">
        <p14:creationId xmlns:p14="http://schemas.microsoft.com/office/powerpoint/2010/main" val="41398589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5</a:t>
            </a:r>
            <a:r>
              <a:rPr lang="en-US" dirty="0" smtClean="0"/>
              <a:t>. Executions </a:t>
            </a:r>
            <a:r>
              <a:rPr lang="en-US" smtClean="0"/>
              <a:t>and Results</a:t>
            </a:r>
            <a:r>
              <a:rPr lang="en-US" dirty="0"/>
              <a:t/>
            </a:r>
            <a:br>
              <a:rPr lang="en-US" dirty="0"/>
            </a:br>
            <a:endParaRPr lang="en-US" dirty="0"/>
          </a:p>
        </p:txBody>
      </p:sp>
      <p:sp>
        <p:nvSpPr>
          <p:cNvPr id="3" name="Content Placeholder 2"/>
          <p:cNvSpPr>
            <a:spLocks noGrp="1"/>
          </p:cNvSpPr>
          <p:nvPr>
            <p:ph idx="1"/>
          </p:nvPr>
        </p:nvSpPr>
        <p:spPr/>
        <p:txBody>
          <a:bodyPr/>
          <a:lstStyle/>
          <a:p>
            <a:r>
              <a:rPr lang="en-US" dirty="0"/>
              <a:t>STEP 1: </a:t>
            </a:r>
            <a:r>
              <a:rPr lang="en-US" dirty="0" smtClean="0"/>
              <a:t>  </a:t>
            </a:r>
            <a:r>
              <a:rPr lang="en-US" dirty="0"/>
              <a:t>choose to begin with </a:t>
            </a:r>
            <a:r>
              <a:rPr lang="en-US" dirty="0" smtClean="0"/>
              <a:t>Manhattan </a:t>
            </a:r>
            <a:r>
              <a:rPr lang="en-US" dirty="0" err="1" smtClean="0"/>
              <a:t>nighborhood</a:t>
            </a:r>
            <a:r>
              <a:rPr lang="en-US" dirty="0" smtClean="0"/>
              <a:t> </a:t>
            </a:r>
            <a:r>
              <a:rPr lang="en-US" dirty="0"/>
              <a:t>. </a:t>
            </a:r>
          </a:p>
          <a:p>
            <a:endParaRPr lang="en-US"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5723" y="2700604"/>
            <a:ext cx="4143953" cy="2800741"/>
          </a:xfrm>
          <a:prstGeom prst="rect">
            <a:avLst/>
          </a:prstGeom>
        </p:spPr>
      </p:pic>
    </p:spTree>
    <p:extLst>
      <p:ext uri="{BB962C8B-B14F-4D97-AF65-F5344CB8AC3E}">
        <p14:creationId xmlns:p14="http://schemas.microsoft.com/office/powerpoint/2010/main" val="2184353693"/>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177</TotalTime>
  <Words>408</Words>
  <Application>Microsoft Office PowerPoint</Application>
  <PresentationFormat>Widescreen</PresentationFormat>
  <Paragraphs>54</Paragraphs>
  <Slides>19</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Trebuchet MS</vt:lpstr>
      <vt:lpstr>Wingdings 3</vt:lpstr>
      <vt:lpstr>Facet</vt:lpstr>
      <vt:lpstr>Coursera Capstone Project</vt:lpstr>
      <vt:lpstr>Report content</vt:lpstr>
      <vt:lpstr>Introduction </vt:lpstr>
      <vt:lpstr>PowerPoint Presentation</vt:lpstr>
      <vt:lpstr>1. Problem to be resolved:</vt:lpstr>
      <vt:lpstr>2 .How the data will be used to solve the problem.  </vt:lpstr>
      <vt:lpstr>3. Data </vt:lpstr>
      <vt:lpstr>3. Methodology section:</vt:lpstr>
      <vt:lpstr>5. Executions and Results </vt:lpstr>
      <vt:lpstr>put the manhattan nighberhood on map:</vt:lpstr>
      <vt:lpstr>Explore Neighborhoods in Manhattan</vt:lpstr>
      <vt:lpstr> Analyze Each Neighborhood by the venues: The table analyzes the 5 top common venues in the Manhattan neighborhood and after that I put it in a new data frame so I can cluster the neighborhood and 10 must common venues </vt:lpstr>
      <vt:lpstr>Performing Map of showing the cluster the neighborhood Visualize the most common venues in Manhattan neighborhood </vt:lpstr>
      <vt:lpstr>let's explore the most major commercial intersection in Manhattan area ,tourist destination in Manhattan: Times  square  Analyzing data to find out a subset of recreational places in time square that This list contains information on tourism grants After load the data now it’s time to see what is categories of subset of recreational places and performing them on a pie chart. As you can see that Lecture hall= 60% highest  number of places in times square and  Museums/Galleries=13% is the lowest number. And after that I using Folium map to show the locations of subindustry in times square.  </vt:lpstr>
      <vt:lpstr>Let’s explore the Manhattan Cultural Tourism Grant After loading data and select the columns that I will  need to analyze, and figure that out what is the most highest amount of Grants that dedicated to tourism project </vt:lpstr>
      <vt:lpstr>And using the folium map to find the locations in Manhattan area : </vt:lpstr>
      <vt:lpstr>Result: Now it’s time to see with clustering the most common places in Manhattan and finding the most popular place in times square area that is most visited places for tourism . And also I collected the tourism attractions places that get more grant for growing so we can see where is the best place to open the restaurant. </vt:lpstr>
      <vt:lpstr>After examining, I have chosen two locations that meet the requirements which will assess to make a choice.   </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Coursera capstone project</dc:title>
  <dc:creator>Steve Bollers</dc:creator>
  <cp:lastModifiedBy>Steve Bollers</cp:lastModifiedBy>
  <cp:revision>13</cp:revision>
  <dcterms:created xsi:type="dcterms:W3CDTF">2019-03-13T21:24:38Z</dcterms:created>
  <dcterms:modified xsi:type="dcterms:W3CDTF">2019-03-14T00:25:06Z</dcterms:modified>
</cp:coreProperties>
</file>